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0" r:id="rId3"/>
    <p:sldId id="266" r:id="rId4"/>
    <p:sldId id="293" r:id="rId5"/>
    <p:sldId id="292" r:id="rId6"/>
    <p:sldId id="267" r:id="rId7"/>
    <p:sldId id="268" r:id="rId8"/>
    <p:sldId id="261" r:id="rId9"/>
    <p:sldId id="270" r:id="rId10"/>
    <p:sldId id="271" r:id="rId11"/>
    <p:sldId id="275" r:id="rId12"/>
    <p:sldId id="291" r:id="rId13"/>
    <p:sldId id="297" r:id="rId14"/>
    <p:sldId id="298" r:id="rId15"/>
    <p:sldId id="296" r:id="rId16"/>
    <p:sldId id="294" r:id="rId17"/>
    <p:sldId id="299" r:id="rId18"/>
    <p:sldId id="276" r:id="rId19"/>
    <p:sldId id="280" r:id="rId20"/>
    <p:sldId id="281" r:id="rId21"/>
    <p:sldId id="26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74"/>
  </p:normalViewPr>
  <p:slideViewPr>
    <p:cSldViewPr snapToGrid="0" snapToObjects="1">
      <p:cViewPr varScale="1">
        <p:scale>
          <a:sx n="62" d="100"/>
          <a:sy n="62" d="100"/>
        </p:scale>
        <p:origin x="-60" y="-648"/>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2766" y="3291840"/>
            <a:ext cx="10379710" cy="830997"/>
          </a:xfrm>
          <a:prstGeom prst="rect">
            <a:avLst/>
          </a:prstGeom>
        </p:spPr>
        <p:txBody>
          <a:bodyPr wrap="square">
            <a:spAutoFit/>
          </a:bodyPr>
          <a:lstStyle/>
          <a:p>
            <a:pPr algn="ctr"/>
            <a:r>
              <a:rPr lang="zh-CN" altLang="en-US" sz="4800" smtClean="0">
                <a:solidFill>
                  <a:schemeClr val="bg1"/>
                </a:solidFill>
              </a:rPr>
              <a:t>一</a:t>
            </a:r>
            <a:r>
              <a:rPr lang="zh-CN" altLang="en-US" sz="4800" dirty="0" smtClean="0">
                <a:solidFill>
                  <a:schemeClr val="bg1"/>
                </a:solidFill>
              </a:rPr>
              <a:t>款基于</a:t>
            </a:r>
            <a:r>
              <a:rPr lang="en-US" altLang="zh-CN" sz="4800" dirty="0" smtClean="0">
                <a:solidFill>
                  <a:schemeClr val="bg1"/>
                </a:solidFill>
              </a:rPr>
              <a:t>BS</a:t>
            </a:r>
            <a:r>
              <a:rPr lang="zh-CN" altLang="en-US" sz="4800" dirty="0" smtClean="0">
                <a:solidFill>
                  <a:schemeClr val="bg1"/>
                </a:solidFill>
              </a:rPr>
              <a:t>的美食网站的设计与实现</a:t>
            </a:r>
            <a:endParaRPr lang="en-US" altLang="zh-CN" sz="48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107815" cy="707886"/>
          </a:xfrm>
          <a:prstGeom prst="rect">
            <a:avLst/>
          </a:prstGeom>
          <a:noFill/>
        </p:spPr>
        <p:txBody>
          <a:bodyPr wrap="square" rtlCol="0">
            <a:spAutoFit/>
          </a:bodyPr>
          <a:lstStyle/>
          <a:p>
            <a:pPr lvl="0">
              <a:defRPr/>
            </a:pPr>
            <a:r>
              <a:rPr lang="zh-CN" altLang="en-US" sz="4000" kern="0" dirty="0" smtClean="0">
                <a:solidFill>
                  <a:schemeClr val="bg1"/>
                </a:solidFill>
                <a:latin typeface="+mj-ea"/>
                <a:ea typeface="+mj-ea"/>
              </a:rPr>
              <a:t>总体功能结构图</a:t>
            </a:r>
            <a:endParaRPr kumimoji="0" sz="4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6" name="Rectangle 10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Object 105"/>
          <p:cNvGraphicFramePr>
            <a:graphicFrameLocks noChangeAspect="1"/>
          </p:cNvGraphicFramePr>
          <p:nvPr/>
        </p:nvGraphicFramePr>
        <p:xfrm>
          <a:off x="3334242" y="944879"/>
          <a:ext cx="4573969" cy="5160375"/>
        </p:xfrm>
        <a:graphic>
          <a:graphicData uri="http://schemas.openxmlformats.org/presentationml/2006/ole">
            <p:oleObj spid="_x0000_s15465" name="Visio" r:id="rId3" imgW="3714726" imgH="4191185" progId="Visio.Drawing.15">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系统首页界面</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257207" y="973856"/>
            <a:ext cx="11615388" cy="521358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餐厅信息详细页面</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716280" y="922698"/>
            <a:ext cx="11110595" cy="517330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美食信息详细页面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257207" y="898988"/>
            <a:ext cx="11721433" cy="525797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购物车详细页面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487680" y="953554"/>
            <a:ext cx="11202035" cy="511196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441960" y="875212"/>
            <a:ext cx="11308715" cy="523602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441960" y="886342"/>
            <a:ext cx="11476355" cy="534681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餐厅主界面</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a:srcRect/>
          <a:stretch>
            <a:fillRect/>
          </a:stretch>
        </p:blipFill>
        <p:spPr bwMode="auto">
          <a:xfrm>
            <a:off x="457200" y="949784"/>
            <a:ext cx="11247755" cy="525289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798320"/>
            <a:ext cx="11015980" cy="1938992"/>
          </a:xfrm>
          <a:prstGeom prst="rect">
            <a:avLst/>
          </a:prstGeom>
        </p:spPr>
        <p:txBody>
          <a:bodyPr wrap="square">
            <a:spAutoFit/>
          </a:bodyPr>
          <a:lstStyle/>
          <a:p>
            <a:r>
              <a:rPr lang="zh-CN" altLang="zh-CN" sz="2000" dirty="0" smtClean="0"/>
              <a:t>系统测试是为向用户提供被测试产品或服务的质量信息而进行的检查。系统测试还可以为系统提供客观和独立的评估，使操作人员能够理解和实现潜在的问题。系统测试包括软件组件或系统组件的执行，以评估一个或多个系统属性。通常，这些属性表明被测试的组件或系统满足系统的预期开发需求，在各种预期时间内正确响应各种系统输入，在可接受的时间内执行其功能，具有足够的可用性，并能够满足分析和设计的要求。在所需的环境中运行，并实现用户期望的整体结果。经过一系列严格的功能测试，找出系统功能中潜在的问题，保证系统的正常运行。</a:t>
            </a:r>
            <a:endParaRPr lang="zh-CN" altLang="zh-CN" sz="2000" dirty="0"/>
          </a:p>
        </p:txBody>
      </p:sp>
      <p:sp>
        <p:nvSpPr>
          <p:cNvPr id="10" name="文本框 99"/>
          <p:cNvSpPr txBox="1"/>
          <p:nvPr/>
        </p:nvSpPr>
        <p:spPr>
          <a:xfrm>
            <a:off x="501650" y="900430"/>
            <a:ext cx="10861040" cy="523220"/>
          </a:xfrm>
          <a:prstGeom prst="rect">
            <a:avLst/>
          </a:prstGeom>
          <a:noFill/>
          <a:ln w="9525">
            <a:noFill/>
          </a:ln>
        </p:spPr>
        <p:txBody>
          <a:bodyPr wrap="square">
            <a:spAutoFit/>
          </a:bodyPr>
          <a:lstStyle/>
          <a:p>
            <a:pPr indent="0"/>
            <a:r>
              <a:rPr lang="zh-CN" altLang="en-US" sz="2800" b="0" dirty="0" smtClean="0">
                <a:ea typeface="宋体" panose="02010600030101010101" pitchFamily="2" charset="-122"/>
              </a:rPr>
              <a:t>系统测试的目的</a:t>
            </a:r>
            <a:endParaRPr lang="zh-CN" sz="2800" b="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3200" b="0" i="0" kern="0" cap="none" spc="0" normalizeH="0" baseline="0" noProof="0" dirty="0" smtClean="0">
                <a:solidFill>
                  <a:schemeClr val="bg1"/>
                </a:solidFill>
                <a:latin typeface="黑体" panose="02010609060101010101" charset="-122"/>
                <a:ea typeface="黑体" panose="02010609060101010101" charset="-122"/>
              </a:rPr>
              <a:t>结论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563880" y="920750"/>
            <a:ext cx="11064240" cy="3785652"/>
          </a:xfrm>
          <a:prstGeom prst="rect">
            <a:avLst/>
          </a:prstGeom>
          <a:noFill/>
          <a:ln w="9525">
            <a:noFill/>
          </a:ln>
        </p:spPr>
        <p:txBody>
          <a:bodyPr wrap="square">
            <a:spAutoFit/>
          </a:bodyPr>
          <a:lstStyle/>
          <a:p>
            <a:r>
              <a:rPr lang="en-US" sz="2000" dirty="0" smtClean="0"/>
              <a:t> </a:t>
            </a:r>
            <a:endParaRPr lang="zh-CN" altLang="en-US" sz="2000" dirty="0" smtClean="0"/>
          </a:p>
          <a:p>
            <a:r>
              <a:rPr lang="zh-CN" altLang="zh-CN" sz="2000" dirty="0" smtClean="0"/>
              <a:t>当前互联网飞速发展，与之有关的行业也在飞速匹配变革当中，社会中其实并不缺乏有关美食方面的网上管理系统，但缺少真正简便好用，使人一看就明白的好系统，而美食网站正是竭力朝着这个方向所努力的系统，努力优化，站在使用者的角度思考该如何更为便捷的开发项目。在本次毕业设计实践中遇到了不少的困难，也收获了很多的知识，许多从前不知道的方面和不确定的知识都在本项目中得到了实践验证。</a:t>
            </a:r>
          </a:p>
          <a:p>
            <a:r>
              <a:rPr lang="zh-CN" altLang="zh-CN" sz="2000" dirty="0" smtClean="0"/>
              <a:t>美食网站还存在着一些目前需要优化的问题和增加的功能。而需要优化的方面总结如下：</a:t>
            </a:r>
          </a:p>
          <a:p>
            <a:r>
              <a:rPr lang="zh-CN" altLang="zh-CN" sz="2000" dirty="0" smtClean="0"/>
              <a:t>（</a:t>
            </a:r>
            <a:r>
              <a:rPr lang="en-US" altLang="zh-CN" sz="2000" dirty="0" smtClean="0"/>
              <a:t>1</a:t>
            </a:r>
            <a:r>
              <a:rPr lang="zh-CN" altLang="zh-CN" sz="2000" dirty="0" smtClean="0"/>
              <a:t>）系统在用户使用方面后续会增加更多人性化功能以及更为丰富的功能。</a:t>
            </a:r>
          </a:p>
          <a:p>
            <a:r>
              <a:rPr lang="zh-CN" altLang="zh-CN" sz="2000" dirty="0" smtClean="0"/>
              <a:t>（</a:t>
            </a:r>
            <a:r>
              <a:rPr lang="en-US" altLang="zh-CN" sz="2000" dirty="0" smtClean="0"/>
              <a:t>2</a:t>
            </a:r>
            <a:r>
              <a:rPr lang="zh-CN" altLang="zh-CN" sz="2000" dirty="0" smtClean="0"/>
              <a:t>）为了降低用户的视觉疲劳，系统将会增加皮肤功能，不定期更新视觉</a:t>
            </a:r>
            <a:r>
              <a:rPr lang="en-US" altLang="zh-CN" sz="2000" dirty="0" smtClean="0"/>
              <a:t>UI</a:t>
            </a:r>
            <a:r>
              <a:rPr lang="zh-CN" altLang="zh-CN" sz="2000" dirty="0" smtClean="0"/>
              <a:t>效果，为提升用户对系统的整体体验而努力。</a:t>
            </a:r>
          </a:p>
          <a:p>
            <a:r>
              <a:rPr lang="zh-CN" altLang="zh-CN" sz="2000" dirty="0" smtClean="0"/>
              <a:t>（</a:t>
            </a:r>
            <a:r>
              <a:rPr lang="en-US" altLang="zh-CN" sz="2000" dirty="0" smtClean="0"/>
              <a:t>3</a:t>
            </a:r>
            <a:r>
              <a:rPr lang="zh-CN" altLang="zh-CN" sz="2000" dirty="0" smtClean="0"/>
              <a:t>）本系统未来会尝试对接更多的平台，例如移动端，毕竟现在人群使用手机的频率还是高于电脑，以后会朝着这个方面努力。</a:t>
            </a:r>
            <a:endParaRPr lang="zh-CN" altLang="en-US" sz="2000"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6858000" y="147320"/>
            <a:ext cx="5158105"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互联网的兴起从本质上改变了整个社会对信息的管理方式，我国从上个世纪</a:t>
            </a:r>
            <a:r>
              <a:rPr lang="en-US" altLang="zh-CN" dirty="0" smtClean="0">
                <a:solidFill>
                  <a:schemeClr val="tx1"/>
                </a:solidFill>
              </a:rPr>
              <a:t>90</a:t>
            </a:r>
            <a:r>
              <a:rPr lang="zh-CN" altLang="en-US" dirty="0" smtClean="0">
                <a:solidFill>
                  <a:schemeClr val="tx1"/>
                </a:solidFill>
              </a:rPr>
              <a:t>年代互联网兴起之时，就产生了通过网络进行系统管理的想法。但是由于在互联网上的信誉难以认证、网络的法规政策不健全等一系列的原因，限制了网上信息管理发展的步伐。进入</a:t>
            </a:r>
            <a:r>
              <a:rPr lang="en-US" altLang="zh-CN" dirty="0" smtClean="0">
                <a:solidFill>
                  <a:schemeClr val="tx1"/>
                </a:solidFill>
              </a:rPr>
              <a:t>21</a:t>
            </a:r>
            <a:r>
              <a:rPr lang="zh-CN" altLang="en-US" dirty="0" smtClean="0">
                <a:solidFill>
                  <a:schemeClr val="tx1"/>
                </a:solidFill>
              </a:rPr>
              <a:t>世纪以后，随着整个社会的发展、进步，制约网上交流的各个瓶颈问题逐一被击破，比如</a:t>
            </a:r>
            <a:r>
              <a:rPr lang="en-US" altLang="zh-CN" dirty="0" smtClean="0">
                <a:solidFill>
                  <a:schemeClr val="tx1"/>
                </a:solidFill>
              </a:rPr>
              <a:t>QQ</a:t>
            </a:r>
            <a:r>
              <a:rPr lang="zh-CN" altLang="en-US" dirty="0" smtClean="0">
                <a:solidFill>
                  <a:schemeClr val="tx1"/>
                </a:solidFill>
              </a:rPr>
              <a:t>、微信等各大平台也纷纷的加入到洪潮之中。</a:t>
            </a:r>
          </a:p>
          <a:p>
            <a:r>
              <a:rPr lang="zh-CN" altLang="en-US" dirty="0" smtClean="0">
                <a:solidFill>
                  <a:schemeClr val="tx1"/>
                </a:solidFill>
              </a:rPr>
              <a:t>美食网站是在的数据存储主要通过</a:t>
            </a:r>
            <a:r>
              <a:rPr lang="en-US" altLang="zh-CN" dirty="0" err="1" smtClean="0">
                <a:solidFill>
                  <a:schemeClr val="tx1"/>
                </a:solidFill>
              </a:rPr>
              <a:t>MySQL</a:t>
            </a:r>
            <a:r>
              <a:rPr lang="zh-CN" altLang="en-US" dirty="0" smtClean="0">
                <a:solidFill>
                  <a:schemeClr val="tx1"/>
                </a:solidFill>
              </a:rPr>
              <a:t>。用户在使用应用时产生的数据通过</a:t>
            </a:r>
            <a:r>
              <a:rPr lang="en-US" altLang="zh-CN" dirty="0" smtClean="0">
                <a:solidFill>
                  <a:schemeClr val="tx1"/>
                </a:solidFill>
              </a:rPr>
              <a:t>Java</a:t>
            </a:r>
            <a:r>
              <a:rPr lang="zh-CN" altLang="en-US" dirty="0" smtClean="0">
                <a:solidFill>
                  <a:schemeClr val="tx1"/>
                </a:solidFill>
              </a:rPr>
              <a:t>语言传递给数据库。通过此方式促进美食信息流动和数据传输效率，提供一个内容丰富、功能多样、易于操作的平台。述了数据库的设计，系统的详细设计部分主要论述了几个主要模块的详细设计过程。</a:t>
            </a:r>
            <a:endPar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207" y="601132"/>
            <a:ext cx="11520487" cy="5724644"/>
          </a:xfrm>
          <a:prstGeom prst="rect">
            <a:avLst/>
          </a:prstGeom>
        </p:spPr>
        <p:txBody>
          <a:bodyPr wrap="square">
            <a:spAutoFit/>
          </a:bodyPr>
          <a:lstStyle/>
          <a:p>
            <a:r>
              <a:rPr lang="en-US" altLang="zh-CN" sz="1600" dirty="0" smtClean="0"/>
              <a:t>[</a:t>
            </a:r>
            <a:r>
              <a:rPr lang="en-US" altLang="zh-CN" sz="1400" dirty="0" smtClean="0"/>
              <a:t>1]</a:t>
            </a:r>
            <a:r>
              <a:rPr lang="zh-CN" altLang="zh-CN" sz="1400" dirty="0" smtClean="0"/>
              <a:t>陈红梅</a:t>
            </a:r>
            <a:r>
              <a:rPr lang="en-US" altLang="zh-CN" sz="1400" dirty="0" smtClean="0"/>
              <a:t>,</a:t>
            </a:r>
            <a:r>
              <a:rPr lang="zh-CN" altLang="zh-CN" sz="1400" dirty="0" smtClean="0"/>
              <a:t>李柯瑶</a:t>
            </a:r>
            <a:r>
              <a:rPr lang="en-US" altLang="zh-CN" sz="1400" dirty="0" smtClean="0"/>
              <a:t>.</a:t>
            </a:r>
            <a:r>
              <a:rPr lang="zh-CN" altLang="zh-CN" sz="1400" dirty="0" smtClean="0"/>
              <a:t>“考研派”考研综合辅导网站设计与实现</a:t>
            </a:r>
            <a:r>
              <a:rPr lang="en-US" altLang="zh-CN" sz="1400" dirty="0" smtClean="0"/>
              <a:t>[J].</a:t>
            </a:r>
            <a:r>
              <a:rPr lang="zh-CN" altLang="zh-CN" sz="1400" dirty="0" smtClean="0"/>
              <a:t>中外企业家</a:t>
            </a:r>
            <a:r>
              <a:rPr lang="en-US" altLang="zh-CN" sz="1400" dirty="0" smtClean="0"/>
              <a:t>,2020(11):215.</a:t>
            </a:r>
            <a:endParaRPr lang="zh-CN" altLang="zh-CN" sz="1400" dirty="0" smtClean="0"/>
          </a:p>
          <a:p>
            <a:r>
              <a:rPr lang="en-US" altLang="zh-CN" sz="1400" dirty="0" smtClean="0"/>
              <a:t>[2]</a:t>
            </a:r>
            <a:r>
              <a:rPr lang="zh-CN" altLang="zh-CN" sz="1400" dirty="0" smtClean="0"/>
              <a:t>张德宝</a:t>
            </a:r>
            <a:r>
              <a:rPr lang="en-US" altLang="zh-CN" sz="1400" dirty="0" smtClean="0"/>
              <a:t>.</a:t>
            </a:r>
            <a:r>
              <a:rPr lang="zh-CN" altLang="zh-CN" sz="1400" dirty="0" smtClean="0"/>
              <a:t>网页欣赏精品分析教学平台的设计</a:t>
            </a:r>
            <a:r>
              <a:rPr lang="en-US" altLang="zh-CN" sz="1400" dirty="0" smtClean="0"/>
              <a:t>[J].</a:t>
            </a:r>
            <a:r>
              <a:rPr lang="zh-CN" altLang="zh-CN" sz="1400" dirty="0" smtClean="0"/>
              <a:t>黑龙江科学</a:t>
            </a:r>
            <a:r>
              <a:rPr lang="en-US" altLang="zh-CN" sz="1400" dirty="0" smtClean="0"/>
              <a:t>,2020,11(07):98-99.</a:t>
            </a:r>
            <a:endParaRPr lang="zh-CN" altLang="zh-CN" sz="1400" dirty="0" smtClean="0"/>
          </a:p>
          <a:p>
            <a:r>
              <a:rPr lang="en-US" altLang="zh-CN" sz="1400" dirty="0" smtClean="0"/>
              <a:t>[3]</a:t>
            </a:r>
            <a:r>
              <a:rPr lang="zh-CN" altLang="zh-CN" sz="1400" dirty="0" smtClean="0"/>
              <a:t>王建</a:t>
            </a:r>
            <a:r>
              <a:rPr lang="en-US" altLang="zh-CN" sz="1400" dirty="0" smtClean="0"/>
              <a:t>,</a:t>
            </a:r>
            <a:r>
              <a:rPr lang="zh-CN" altLang="zh-CN" sz="1400" dirty="0" smtClean="0"/>
              <a:t>罗政</a:t>
            </a:r>
            <a:r>
              <a:rPr lang="en-US" altLang="zh-CN" sz="1400" dirty="0" smtClean="0"/>
              <a:t>,</a:t>
            </a:r>
            <a:r>
              <a:rPr lang="zh-CN" altLang="zh-CN" sz="1400" dirty="0" smtClean="0"/>
              <a:t>张希</a:t>
            </a:r>
            <a:r>
              <a:rPr lang="en-US" altLang="zh-CN" sz="1400" dirty="0" smtClean="0"/>
              <a:t>,</a:t>
            </a:r>
            <a:r>
              <a:rPr lang="zh-CN" altLang="zh-CN" sz="1400" dirty="0" smtClean="0"/>
              <a:t>张梦琪</a:t>
            </a:r>
            <a:r>
              <a:rPr lang="en-US" altLang="zh-CN" sz="1400" dirty="0" smtClean="0"/>
              <a:t>,</a:t>
            </a:r>
            <a:r>
              <a:rPr lang="zh-CN" altLang="zh-CN" sz="1400" dirty="0" smtClean="0"/>
              <a:t>张科</a:t>
            </a:r>
            <a:r>
              <a:rPr lang="en-US" altLang="zh-CN" sz="1400" dirty="0" smtClean="0"/>
              <a:t>,</a:t>
            </a:r>
            <a:r>
              <a:rPr lang="zh-CN" altLang="zh-CN" sz="1400" dirty="0" smtClean="0"/>
              <a:t>马文成</a:t>
            </a:r>
            <a:r>
              <a:rPr lang="en-US" altLang="zh-CN" sz="1400" dirty="0" smtClean="0"/>
              <a:t>.Web</a:t>
            </a:r>
            <a:r>
              <a:rPr lang="zh-CN" altLang="zh-CN" sz="1400" dirty="0" smtClean="0"/>
              <a:t>项目前后端分离的设计与实现</a:t>
            </a:r>
            <a:r>
              <a:rPr lang="en-US" altLang="zh-CN" sz="1400" dirty="0" smtClean="0"/>
              <a:t>[J].</a:t>
            </a:r>
            <a:r>
              <a:rPr lang="zh-CN" altLang="zh-CN" sz="1400" dirty="0" smtClean="0"/>
              <a:t>软件工程</a:t>
            </a:r>
            <a:r>
              <a:rPr lang="en-US" altLang="zh-CN" sz="1400" dirty="0" smtClean="0"/>
              <a:t>,2020,23(04):22-24.</a:t>
            </a:r>
            <a:endParaRPr lang="zh-CN" altLang="zh-CN" sz="1400" dirty="0" smtClean="0"/>
          </a:p>
          <a:p>
            <a:r>
              <a:rPr lang="en-US" altLang="zh-CN" sz="1400" dirty="0" smtClean="0"/>
              <a:t>[4]</a:t>
            </a:r>
            <a:r>
              <a:rPr lang="zh-CN" altLang="zh-CN" sz="1400" dirty="0" smtClean="0"/>
              <a:t>王小飞</a:t>
            </a:r>
            <a:r>
              <a:rPr lang="en-US" altLang="zh-CN" sz="1400" dirty="0" smtClean="0"/>
              <a:t>,</a:t>
            </a:r>
            <a:r>
              <a:rPr lang="zh-CN" altLang="zh-CN" sz="1400" dirty="0" smtClean="0"/>
              <a:t>韩继凯</a:t>
            </a:r>
            <a:r>
              <a:rPr lang="en-US" altLang="zh-CN" sz="1400" dirty="0" smtClean="0"/>
              <a:t>,</a:t>
            </a:r>
            <a:r>
              <a:rPr lang="zh-CN" altLang="zh-CN" sz="1400" dirty="0" smtClean="0"/>
              <a:t>王元鑫</a:t>
            </a:r>
            <a:r>
              <a:rPr lang="en-US" altLang="zh-CN" sz="1400" dirty="0" smtClean="0"/>
              <a:t>,</a:t>
            </a:r>
            <a:r>
              <a:rPr lang="zh-CN" altLang="zh-CN" sz="1400" dirty="0" smtClean="0"/>
              <a:t>袁涛</a:t>
            </a:r>
            <a:r>
              <a:rPr lang="en-US" altLang="zh-CN" sz="1400" dirty="0" smtClean="0"/>
              <a:t>.</a:t>
            </a:r>
            <a:r>
              <a:rPr lang="zh-CN" altLang="zh-CN" sz="1400" dirty="0" smtClean="0"/>
              <a:t>基于</a:t>
            </a:r>
            <a:r>
              <a:rPr lang="en-US" altLang="zh-CN" sz="1400" dirty="0" smtClean="0"/>
              <a:t>Web</a:t>
            </a:r>
            <a:r>
              <a:rPr lang="zh-CN" altLang="zh-CN" sz="1400" dirty="0" smtClean="0"/>
              <a:t>标准的虚拟实验教学平台的研究与设计</a:t>
            </a:r>
            <a:r>
              <a:rPr lang="en-US" altLang="zh-CN" sz="1400" dirty="0" smtClean="0"/>
              <a:t>[J].</a:t>
            </a:r>
            <a:r>
              <a:rPr lang="zh-CN" altLang="zh-CN" sz="1400" dirty="0" smtClean="0"/>
              <a:t>办公自动化</a:t>
            </a:r>
            <a:r>
              <a:rPr lang="en-US" altLang="zh-CN" sz="1400" dirty="0" smtClean="0"/>
              <a:t>,2020,25(07):49-52.</a:t>
            </a:r>
            <a:endParaRPr lang="zh-CN" altLang="zh-CN" sz="1400" dirty="0" smtClean="0"/>
          </a:p>
          <a:p>
            <a:r>
              <a:rPr lang="en-US" altLang="zh-CN" sz="1400" dirty="0" smtClean="0"/>
              <a:t>[5]</a:t>
            </a:r>
            <a:r>
              <a:rPr lang="zh-CN" altLang="zh-CN" sz="1400" dirty="0" smtClean="0"/>
              <a:t>曹巍</a:t>
            </a:r>
            <a:r>
              <a:rPr lang="en-US" altLang="zh-CN" sz="1400" dirty="0" smtClean="0"/>
              <a:t>,</a:t>
            </a:r>
            <a:r>
              <a:rPr lang="zh-CN" altLang="zh-CN" sz="1400" dirty="0" smtClean="0"/>
              <a:t>尤晓东</a:t>
            </a:r>
            <a:r>
              <a:rPr lang="en-US" altLang="zh-CN" sz="1400" dirty="0" smtClean="0"/>
              <a:t>.</a:t>
            </a:r>
            <a:r>
              <a:rPr lang="zh-CN" altLang="zh-CN" sz="1400" dirty="0" smtClean="0"/>
              <a:t>《网页设计》课程的综合实验设计</a:t>
            </a:r>
            <a:r>
              <a:rPr lang="en-US" altLang="zh-CN" sz="1400" dirty="0" smtClean="0"/>
              <a:t>[J].</a:t>
            </a:r>
            <a:r>
              <a:rPr lang="zh-CN" altLang="zh-CN" sz="1400" dirty="0" smtClean="0"/>
              <a:t>教育教学论坛</a:t>
            </a:r>
            <a:r>
              <a:rPr lang="en-US" altLang="zh-CN" sz="1400" dirty="0" smtClean="0"/>
              <a:t>,2020(14):114-116.</a:t>
            </a:r>
            <a:endParaRPr lang="zh-CN" altLang="zh-CN" sz="1400" dirty="0" smtClean="0"/>
          </a:p>
          <a:p>
            <a:r>
              <a:rPr lang="en-US" altLang="zh-CN" sz="1400" dirty="0" smtClean="0"/>
              <a:t>[6]</a:t>
            </a:r>
            <a:r>
              <a:rPr lang="zh-CN" altLang="zh-CN" sz="1400" dirty="0" smtClean="0"/>
              <a:t>沈旭</a:t>
            </a:r>
            <a:r>
              <a:rPr lang="en-US" altLang="zh-CN" sz="1400" dirty="0" smtClean="0"/>
              <a:t>,</a:t>
            </a:r>
            <a:r>
              <a:rPr lang="zh-CN" altLang="zh-CN" sz="1400" dirty="0" smtClean="0"/>
              <a:t>柯晴</a:t>
            </a:r>
            <a:r>
              <a:rPr lang="en-US" altLang="zh-CN" sz="1400" dirty="0" smtClean="0"/>
              <a:t>,</a:t>
            </a:r>
            <a:r>
              <a:rPr lang="zh-CN" altLang="zh-CN" sz="1400" dirty="0" smtClean="0"/>
              <a:t>王新政</a:t>
            </a:r>
            <a:r>
              <a:rPr lang="en-US" altLang="zh-CN" sz="1400" dirty="0" smtClean="0"/>
              <a:t>.</a:t>
            </a:r>
            <a:r>
              <a:rPr lang="zh-CN" altLang="zh-CN" sz="1400" dirty="0" smtClean="0"/>
              <a:t>移动应用程序开发精品课程网站研究与设计</a:t>
            </a:r>
            <a:r>
              <a:rPr lang="en-US" altLang="zh-CN" sz="1400" dirty="0" smtClean="0"/>
              <a:t>[J].</a:t>
            </a:r>
            <a:r>
              <a:rPr lang="zh-CN" altLang="zh-CN" sz="1400" dirty="0" smtClean="0"/>
              <a:t>软件工程</a:t>
            </a:r>
            <a:r>
              <a:rPr lang="en-US" altLang="zh-CN" sz="1400" dirty="0" smtClean="0"/>
              <a:t>,2020,23(01):54-58.</a:t>
            </a:r>
            <a:endParaRPr lang="zh-CN" altLang="zh-CN" sz="1400" dirty="0" smtClean="0"/>
          </a:p>
          <a:p>
            <a:r>
              <a:rPr lang="en-US" altLang="zh-CN" sz="1400" dirty="0" smtClean="0"/>
              <a:t>[7]</a:t>
            </a:r>
            <a:r>
              <a:rPr lang="zh-CN" altLang="zh-CN" sz="1400" dirty="0" smtClean="0"/>
              <a:t>马宁</a:t>
            </a:r>
            <a:r>
              <a:rPr lang="en-US" altLang="zh-CN" sz="1400" dirty="0" smtClean="0"/>
              <a:t>,</a:t>
            </a:r>
            <a:r>
              <a:rPr lang="zh-CN" altLang="zh-CN" sz="1400" dirty="0" smtClean="0"/>
              <a:t>陈曦</a:t>
            </a:r>
            <a:r>
              <a:rPr lang="en-US" altLang="zh-CN" sz="1400" dirty="0" smtClean="0"/>
              <a:t>,</a:t>
            </a:r>
            <a:r>
              <a:rPr lang="zh-CN" altLang="zh-CN" sz="1400" dirty="0" smtClean="0"/>
              <a:t>张李铭</a:t>
            </a:r>
            <a:r>
              <a:rPr lang="en-US" altLang="zh-CN" sz="1400" dirty="0" smtClean="0"/>
              <a:t>.</a:t>
            </a:r>
            <a:r>
              <a:rPr lang="zh-CN" altLang="zh-CN" sz="1400" dirty="0" smtClean="0"/>
              <a:t>基于</a:t>
            </a:r>
            <a:r>
              <a:rPr lang="en-US" altLang="zh-CN" sz="1400" dirty="0" smtClean="0"/>
              <a:t>Selenium</a:t>
            </a:r>
            <a:r>
              <a:rPr lang="zh-CN" altLang="zh-CN" sz="1400" dirty="0" smtClean="0"/>
              <a:t>与</a:t>
            </a:r>
            <a:r>
              <a:rPr lang="en-US" altLang="zh-CN" sz="1400" dirty="0" err="1" smtClean="0"/>
              <a:t>Openpyxl</a:t>
            </a:r>
            <a:r>
              <a:rPr lang="zh-CN" altLang="zh-CN" sz="1400" dirty="0" smtClean="0"/>
              <a:t>的</a:t>
            </a:r>
            <a:r>
              <a:rPr lang="en-US" altLang="zh-CN" sz="1400" dirty="0" smtClean="0"/>
              <a:t>Web</a:t>
            </a:r>
            <a:r>
              <a:rPr lang="zh-CN" altLang="zh-CN" sz="1400" dirty="0" smtClean="0"/>
              <a:t>脚本自动化设计研究</a:t>
            </a:r>
            <a:r>
              <a:rPr lang="en-US" altLang="zh-CN" sz="1400" dirty="0" smtClean="0"/>
              <a:t>[J].</a:t>
            </a:r>
            <a:r>
              <a:rPr lang="zh-CN" altLang="zh-CN" sz="1400" dirty="0" smtClean="0"/>
              <a:t>电脑知识与技术</a:t>
            </a:r>
            <a:r>
              <a:rPr lang="en-US" altLang="zh-CN" sz="1400" dirty="0" smtClean="0"/>
              <a:t>,2020,16(01):51-53+70.</a:t>
            </a:r>
            <a:endParaRPr lang="zh-CN" altLang="zh-CN" sz="1400" dirty="0" smtClean="0"/>
          </a:p>
          <a:p>
            <a:r>
              <a:rPr lang="en-US" altLang="zh-CN" sz="1400" dirty="0" smtClean="0"/>
              <a:t>[8]</a:t>
            </a:r>
            <a:r>
              <a:rPr lang="zh-CN" altLang="zh-CN" sz="1400" dirty="0" smtClean="0"/>
              <a:t>牛慧清</a:t>
            </a:r>
            <a:r>
              <a:rPr lang="en-US" altLang="zh-CN" sz="1400" dirty="0" smtClean="0"/>
              <a:t>.</a:t>
            </a:r>
            <a:r>
              <a:rPr lang="zh-CN" altLang="zh-CN" sz="1400" dirty="0" smtClean="0"/>
              <a:t>网站建设的平面设计技术研究</a:t>
            </a:r>
            <a:r>
              <a:rPr lang="en-US" altLang="zh-CN" sz="1400" dirty="0" smtClean="0"/>
              <a:t>[J].</a:t>
            </a:r>
            <a:r>
              <a:rPr lang="zh-CN" altLang="zh-CN" sz="1400" dirty="0" smtClean="0"/>
              <a:t>科技资讯</a:t>
            </a:r>
            <a:r>
              <a:rPr lang="en-US" altLang="zh-CN" sz="1400" dirty="0" smtClean="0"/>
              <a:t>,2020,18(01):15+17.</a:t>
            </a:r>
            <a:endParaRPr lang="zh-CN" altLang="zh-CN" sz="1400" dirty="0" smtClean="0"/>
          </a:p>
          <a:p>
            <a:r>
              <a:rPr lang="en-US" altLang="zh-CN" sz="1400" dirty="0" smtClean="0"/>
              <a:t>[9]</a:t>
            </a:r>
            <a:r>
              <a:rPr lang="zh-CN" altLang="zh-CN" sz="1400" dirty="0" smtClean="0"/>
              <a:t>徐文君</a:t>
            </a:r>
            <a:r>
              <a:rPr lang="en-US" altLang="zh-CN" sz="1400" dirty="0" smtClean="0"/>
              <a:t>,</a:t>
            </a:r>
            <a:r>
              <a:rPr lang="zh-CN" altLang="zh-CN" sz="1400" dirty="0" smtClean="0"/>
              <a:t>袁占良</a:t>
            </a:r>
            <a:r>
              <a:rPr lang="en-US" altLang="zh-CN" sz="1400" dirty="0" smtClean="0"/>
              <a:t>.Web</a:t>
            </a:r>
            <a:r>
              <a:rPr lang="zh-CN" altLang="zh-CN" sz="1400" dirty="0" smtClean="0"/>
              <a:t>室内地图导览系统设计与实现</a:t>
            </a:r>
            <a:r>
              <a:rPr lang="en-US" altLang="zh-CN" sz="1400" dirty="0" smtClean="0"/>
              <a:t>[J].</a:t>
            </a:r>
            <a:r>
              <a:rPr lang="zh-CN" altLang="zh-CN" sz="1400" dirty="0" smtClean="0"/>
              <a:t>科技通报</a:t>
            </a:r>
            <a:r>
              <a:rPr lang="en-US" altLang="zh-CN" sz="1400" dirty="0" smtClean="0"/>
              <a:t>,2019,35(12):37-40+45.</a:t>
            </a:r>
            <a:endParaRPr lang="zh-CN" altLang="zh-CN" sz="1400" dirty="0" smtClean="0"/>
          </a:p>
          <a:p>
            <a:r>
              <a:rPr lang="en-US" altLang="zh-CN" sz="1400" dirty="0" smtClean="0"/>
              <a:t>[10]</a:t>
            </a:r>
            <a:r>
              <a:rPr lang="zh-CN" altLang="zh-CN" sz="1400" dirty="0" smtClean="0"/>
              <a:t>潘红玉</a:t>
            </a:r>
            <a:r>
              <a:rPr lang="en-US" altLang="zh-CN" sz="1400" dirty="0" smtClean="0"/>
              <a:t>,</a:t>
            </a:r>
            <a:r>
              <a:rPr lang="zh-CN" altLang="zh-CN" sz="1400" dirty="0" smtClean="0"/>
              <a:t>刘博夫</a:t>
            </a:r>
            <a:r>
              <a:rPr lang="en-US" altLang="zh-CN" sz="1400" dirty="0" smtClean="0"/>
              <a:t>.</a:t>
            </a:r>
            <a:r>
              <a:rPr lang="zh-CN" altLang="zh-CN" sz="1400" dirty="0" smtClean="0"/>
              <a:t>高校门户网站响应式设计方法与实践</a:t>
            </a:r>
            <a:r>
              <a:rPr lang="en-US" altLang="zh-CN" sz="1400" dirty="0" smtClean="0"/>
              <a:t>[J].</a:t>
            </a:r>
            <a:r>
              <a:rPr lang="zh-CN" altLang="zh-CN" sz="1400" dirty="0" smtClean="0"/>
              <a:t>科教文汇</a:t>
            </a:r>
            <a:r>
              <a:rPr lang="en-US" altLang="zh-CN" sz="1400" dirty="0" smtClean="0"/>
              <a:t>(</a:t>
            </a:r>
            <a:r>
              <a:rPr lang="zh-CN" altLang="zh-CN" sz="1400" dirty="0" smtClean="0"/>
              <a:t>下旬刊</a:t>
            </a:r>
            <a:r>
              <a:rPr lang="en-US" altLang="zh-CN" sz="1400" dirty="0" smtClean="0"/>
              <a:t>),2019(12):120-121.</a:t>
            </a:r>
            <a:endParaRPr lang="zh-CN" altLang="zh-CN" sz="1400" dirty="0" smtClean="0"/>
          </a:p>
          <a:p>
            <a:r>
              <a:rPr lang="en-US" altLang="zh-CN" sz="1400" dirty="0" smtClean="0"/>
              <a:t>[11]</a:t>
            </a:r>
            <a:r>
              <a:rPr lang="zh-CN" altLang="zh-CN" sz="1400" dirty="0" smtClean="0"/>
              <a:t>林婷婷</a:t>
            </a:r>
            <a:r>
              <a:rPr lang="en-US" altLang="zh-CN" sz="1400" dirty="0" smtClean="0"/>
              <a:t>,</a:t>
            </a:r>
            <a:r>
              <a:rPr lang="zh-CN" altLang="zh-CN" sz="1400" dirty="0" smtClean="0"/>
              <a:t>曲洪建</a:t>
            </a:r>
            <a:r>
              <a:rPr lang="en-US" altLang="zh-CN" sz="1400" dirty="0" smtClean="0"/>
              <a:t>.</a:t>
            </a:r>
            <a:r>
              <a:rPr lang="zh-CN" altLang="zh-CN" sz="1400" dirty="0" smtClean="0"/>
              <a:t>服装网站设计对购买意愿的影响研究</a:t>
            </a:r>
            <a:r>
              <a:rPr lang="en-US" altLang="zh-CN" sz="1400" dirty="0" smtClean="0"/>
              <a:t>[J].</a:t>
            </a:r>
            <a:r>
              <a:rPr lang="zh-CN" altLang="zh-CN" sz="1400" dirty="0" smtClean="0"/>
              <a:t>上海工程技术大学学报</a:t>
            </a:r>
            <a:r>
              <a:rPr lang="en-US" altLang="zh-CN" sz="1400" dirty="0" smtClean="0"/>
              <a:t>,2019,33(04):392-398.</a:t>
            </a:r>
            <a:endParaRPr lang="zh-CN" altLang="zh-CN" sz="1400" dirty="0" smtClean="0"/>
          </a:p>
          <a:p>
            <a:r>
              <a:rPr lang="en-US" altLang="zh-CN" sz="1400" dirty="0" smtClean="0"/>
              <a:t>[12]</a:t>
            </a:r>
            <a:r>
              <a:rPr lang="zh-CN" altLang="zh-CN" sz="1400" dirty="0" smtClean="0"/>
              <a:t>徐刚</a:t>
            </a:r>
            <a:r>
              <a:rPr lang="en-US" altLang="zh-CN" sz="1400" dirty="0" smtClean="0"/>
              <a:t>,</a:t>
            </a:r>
            <a:r>
              <a:rPr lang="zh-CN" altLang="zh-CN" sz="1400" dirty="0" smtClean="0"/>
              <a:t>翟梦娇</a:t>
            </a:r>
            <a:r>
              <a:rPr lang="en-US" altLang="zh-CN" sz="1400" dirty="0" smtClean="0"/>
              <a:t>.</a:t>
            </a:r>
            <a:r>
              <a:rPr lang="zh-CN" altLang="zh-CN" sz="1400" dirty="0" smtClean="0"/>
              <a:t>基于</a:t>
            </a:r>
            <a:r>
              <a:rPr lang="en-US" altLang="zh-CN" sz="1400" dirty="0" smtClean="0"/>
              <a:t>SSM</a:t>
            </a:r>
            <a:r>
              <a:rPr lang="zh-CN" altLang="zh-CN" sz="1400" dirty="0" smtClean="0"/>
              <a:t>的美容资讯商务网站的设计与实现</a:t>
            </a:r>
            <a:r>
              <a:rPr lang="en-US" altLang="zh-CN" sz="1400" dirty="0" smtClean="0"/>
              <a:t>[J].</a:t>
            </a:r>
            <a:r>
              <a:rPr lang="zh-CN" altLang="zh-CN" sz="1400" dirty="0" smtClean="0"/>
              <a:t>商丘职业技术学院学报</a:t>
            </a:r>
            <a:r>
              <a:rPr lang="en-US" altLang="zh-CN" sz="1400" dirty="0" smtClean="0"/>
              <a:t>,2019,18(06):65-71.</a:t>
            </a:r>
            <a:endParaRPr lang="zh-CN" altLang="zh-CN" sz="1400" dirty="0" smtClean="0"/>
          </a:p>
          <a:p>
            <a:r>
              <a:rPr lang="en-US" altLang="zh-CN" sz="1400" dirty="0" smtClean="0"/>
              <a:t>[13]</a:t>
            </a:r>
            <a:r>
              <a:rPr lang="zh-CN" altLang="zh-CN" sz="1400" dirty="0" smtClean="0"/>
              <a:t>曹利</a:t>
            </a:r>
            <a:r>
              <a:rPr lang="en-US" altLang="zh-CN" sz="1400" dirty="0" smtClean="0"/>
              <a:t>.</a:t>
            </a:r>
            <a:r>
              <a:rPr lang="zh-CN" altLang="zh-CN" sz="1400" dirty="0" smtClean="0"/>
              <a:t>基于</a:t>
            </a:r>
            <a:r>
              <a:rPr lang="en-US" altLang="zh-CN" sz="1400" dirty="0" smtClean="0"/>
              <a:t>Bootstrap</a:t>
            </a:r>
            <a:r>
              <a:rPr lang="zh-CN" altLang="zh-CN" sz="1400" dirty="0" smtClean="0"/>
              <a:t>旅游网站设计与实现</a:t>
            </a:r>
            <a:r>
              <a:rPr lang="en-US" altLang="zh-CN" sz="1400" dirty="0" smtClean="0"/>
              <a:t>[J].</a:t>
            </a:r>
            <a:r>
              <a:rPr lang="zh-CN" altLang="zh-CN" sz="1400" dirty="0" smtClean="0"/>
              <a:t>太原师范学院学报</a:t>
            </a:r>
            <a:r>
              <a:rPr lang="en-US" altLang="zh-CN" sz="1400" dirty="0" smtClean="0"/>
              <a:t>(</a:t>
            </a:r>
            <a:r>
              <a:rPr lang="zh-CN" altLang="zh-CN" sz="1400" dirty="0" smtClean="0"/>
              <a:t>自然科学版</a:t>
            </a:r>
            <a:r>
              <a:rPr lang="en-US" altLang="zh-CN" sz="1400" dirty="0" smtClean="0"/>
              <a:t>),2019,18(04):65-67.</a:t>
            </a:r>
            <a:endParaRPr lang="zh-CN" altLang="zh-CN" sz="1400" dirty="0" smtClean="0"/>
          </a:p>
          <a:p>
            <a:r>
              <a:rPr lang="en-US" altLang="zh-CN" sz="1400" dirty="0" smtClean="0"/>
              <a:t>[14]</a:t>
            </a:r>
            <a:r>
              <a:rPr lang="zh-CN" altLang="zh-CN" sz="1400" dirty="0" smtClean="0"/>
              <a:t>潘蕊</a:t>
            </a:r>
            <a:r>
              <a:rPr lang="en-US" altLang="zh-CN" sz="1400" dirty="0" smtClean="0"/>
              <a:t>.SSH</a:t>
            </a:r>
            <a:r>
              <a:rPr lang="zh-CN" altLang="zh-CN" sz="1400" dirty="0" smtClean="0"/>
              <a:t>框架的</a:t>
            </a:r>
            <a:r>
              <a:rPr lang="en-US" altLang="zh-CN" sz="1400" dirty="0" smtClean="0"/>
              <a:t>Web</a:t>
            </a:r>
            <a:r>
              <a:rPr lang="zh-CN" altLang="zh-CN" sz="1400" dirty="0" smtClean="0"/>
              <a:t>网站设计与实现研究</a:t>
            </a:r>
            <a:r>
              <a:rPr lang="en-US" altLang="zh-CN" sz="1400" dirty="0" smtClean="0"/>
              <a:t>[J].</a:t>
            </a:r>
            <a:r>
              <a:rPr lang="zh-CN" altLang="zh-CN" sz="1400" dirty="0" smtClean="0"/>
              <a:t>成才之路</a:t>
            </a:r>
            <a:r>
              <a:rPr lang="en-US" altLang="zh-CN" sz="1400" dirty="0" smtClean="0"/>
              <a:t>,2019(36):58-59.</a:t>
            </a:r>
            <a:endParaRPr lang="zh-CN" altLang="zh-CN" sz="1400" dirty="0" smtClean="0"/>
          </a:p>
          <a:p>
            <a:r>
              <a:rPr lang="en-US" altLang="zh-CN" sz="1400" dirty="0" smtClean="0"/>
              <a:t>[15]</a:t>
            </a:r>
            <a:r>
              <a:rPr lang="zh-CN" altLang="zh-CN" sz="1400" dirty="0" smtClean="0"/>
              <a:t>张君</a:t>
            </a:r>
            <a:r>
              <a:rPr lang="en-US" altLang="zh-CN" sz="1400" dirty="0" smtClean="0"/>
              <a:t>,</a:t>
            </a:r>
            <a:r>
              <a:rPr lang="zh-CN" altLang="zh-CN" sz="1400" dirty="0" smtClean="0"/>
              <a:t>阮庆玲</a:t>
            </a:r>
            <a:r>
              <a:rPr lang="en-US" altLang="zh-CN" sz="1400" dirty="0" smtClean="0"/>
              <a:t>,</a:t>
            </a:r>
            <a:r>
              <a:rPr lang="zh-CN" altLang="zh-CN" sz="1400" dirty="0" smtClean="0"/>
              <a:t>康艳梅</a:t>
            </a:r>
            <a:r>
              <a:rPr lang="en-US" altLang="zh-CN" sz="1400" dirty="0" smtClean="0"/>
              <a:t>,</a:t>
            </a:r>
            <a:r>
              <a:rPr lang="zh-CN" altLang="zh-CN" sz="1400" dirty="0" smtClean="0"/>
              <a:t>郑纯静</a:t>
            </a:r>
            <a:r>
              <a:rPr lang="en-US" altLang="zh-CN" sz="1400" dirty="0" smtClean="0"/>
              <a:t>,</a:t>
            </a:r>
            <a:r>
              <a:rPr lang="zh-CN" altLang="zh-CN" sz="1400" dirty="0" smtClean="0"/>
              <a:t>彭俊超</a:t>
            </a:r>
            <a:r>
              <a:rPr lang="en-US" altLang="zh-CN" sz="1400" dirty="0" smtClean="0"/>
              <a:t>,</a:t>
            </a:r>
            <a:r>
              <a:rPr lang="zh-CN" altLang="zh-CN" sz="1400" dirty="0" smtClean="0"/>
              <a:t>程礼童</a:t>
            </a:r>
            <a:r>
              <a:rPr lang="en-US" altLang="zh-CN" sz="1400" dirty="0" smtClean="0"/>
              <a:t>.</a:t>
            </a:r>
            <a:r>
              <a:rPr lang="zh-CN" altLang="zh-CN" sz="1400" dirty="0" smtClean="0"/>
              <a:t>宠物殡葬服务网站的设计开发探讨</a:t>
            </a:r>
            <a:r>
              <a:rPr lang="en-US" altLang="zh-CN" sz="1400" dirty="0" smtClean="0"/>
              <a:t>[J].</a:t>
            </a:r>
            <a:r>
              <a:rPr lang="zh-CN" altLang="zh-CN" sz="1400" dirty="0" smtClean="0"/>
              <a:t>畜牧兽医科技信息</a:t>
            </a:r>
            <a:r>
              <a:rPr lang="en-US" altLang="zh-CN" sz="1400" dirty="0" smtClean="0"/>
              <a:t>,2019(12):6-7.</a:t>
            </a:r>
            <a:endParaRPr lang="zh-CN" altLang="zh-CN" sz="1400" dirty="0" smtClean="0"/>
          </a:p>
          <a:p>
            <a:r>
              <a:rPr lang="en-US" altLang="zh-CN" sz="1400" dirty="0" smtClean="0"/>
              <a:t>[16]Bo-</a:t>
            </a:r>
            <a:r>
              <a:rPr lang="en-US" altLang="zh-CN" sz="1400" dirty="0" err="1" smtClean="0"/>
              <a:t>YoungLee,JunChulPark,Min</a:t>
            </a:r>
            <a:r>
              <a:rPr lang="en-US" altLang="zh-CN" sz="1400" dirty="0" smtClean="0"/>
              <a:t>-</a:t>
            </a:r>
            <a:r>
              <a:rPr lang="en-US" altLang="zh-CN" sz="1400" dirty="0" err="1" smtClean="0"/>
              <a:t>SubKim,Beom</a:t>
            </a:r>
            <a:r>
              <a:rPr lang="en-US" altLang="zh-CN" sz="1400" dirty="0" smtClean="0"/>
              <a:t>-</a:t>
            </a:r>
            <a:r>
              <a:rPr lang="en-US" altLang="zh-CN" sz="1400" dirty="0" err="1" smtClean="0"/>
              <a:t>SoonChoi,Duck</a:t>
            </a:r>
            <a:r>
              <a:rPr lang="en-US" altLang="zh-CN" sz="1400" dirty="0" smtClean="0"/>
              <a:t>-</a:t>
            </a:r>
            <a:r>
              <a:rPr lang="en-US" altLang="zh-CN" sz="1400" dirty="0" err="1" smtClean="0"/>
              <a:t>HyunKim,Jong</a:t>
            </a:r>
            <a:r>
              <a:rPr lang="en-US" altLang="zh-CN" sz="1400" dirty="0" smtClean="0"/>
              <a:t>-</a:t>
            </a:r>
            <a:r>
              <a:rPr lang="en-US" altLang="zh-CN" sz="1400" dirty="0" err="1" smtClean="0"/>
              <a:t>SungLim,SeungshicYum,Un</a:t>
            </a:r>
            <a:r>
              <a:rPr lang="en-US" altLang="zh-CN" sz="1400" dirty="0" smtClean="0"/>
              <a:t>-</a:t>
            </a:r>
            <a:r>
              <a:rPr lang="en-US" altLang="zh-CN" sz="1400" dirty="0" err="1" smtClean="0"/>
              <a:t>KiHwang,GyoungJuNah,Jae</a:t>
            </a:r>
            <a:r>
              <a:rPr lang="en-US" altLang="zh-CN" sz="1400" dirty="0" smtClean="0"/>
              <a:t>-</a:t>
            </a:r>
            <a:r>
              <a:rPr lang="en-US" altLang="zh-CN" sz="1400" dirty="0" err="1" smtClean="0"/>
              <a:t>SeongLee.ThegenomeoftheJavamedaka</a:t>
            </a:r>
            <a:r>
              <a:rPr lang="en-US" altLang="zh-CN" sz="1400" dirty="0" smtClean="0"/>
              <a:t>(</a:t>
            </a:r>
            <a:r>
              <a:rPr lang="en-US" altLang="zh-CN" sz="1400" dirty="0" err="1" smtClean="0"/>
              <a:t>Oryziasjavanicus</a:t>
            </a:r>
            <a:r>
              <a:rPr lang="en-US" altLang="zh-CN" sz="1400" dirty="0" smtClean="0"/>
              <a:t>):</a:t>
            </a:r>
            <a:r>
              <a:rPr lang="en-US" altLang="zh-CN" sz="1400" dirty="0" err="1" smtClean="0"/>
              <a:t>Potentialforitsuseinmarinemolecularecotoxicology</a:t>
            </a:r>
            <a:r>
              <a:rPr lang="en-US" altLang="zh-CN" sz="1400" dirty="0" smtClean="0"/>
              <a:t>[J].MarinePollutionBulletin,2020,154.</a:t>
            </a:r>
            <a:endParaRPr lang="zh-CN" altLang="zh-CN" sz="1400" dirty="0" smtClean="0"/>
          </a:p>
          <a:p>
            <a:r>
              <a:rPr lang="en-US" altLang="zh-CN" sz="1400" dirty="0" smtClean="0"/>
              <a:t>[17]MohammadRudiansyah,LeonardoLubis,RiaBandiara,RudiSupriyadi,Afiatin,RubinSurachnoGondodiputro,RullyMarsisAmirullahRoesli,DediRachmadi.JavaBarbFishGallbladder–InducedAcuteKidneyInjuryandIschemicAcuteHepaticFailure[J].KidneyInternationalReports,2020.</a:t>
            </a:r>
            <a:endParaRPr lang="zh-CN" altLang="zh-CN" sz="1400" dirty="0" smtClean="0"/>
          </a:p>
          <a:p>
            <a:r>
              <a:rPr lang="en-US" altLang="zh-CN" sz="1400" dirty="0" smtClean="0"/>
              <a:t>[18]BoKyungPark,Geon-HeeKang,HyunSeungSon,ByungkookJeon,R.YoungChulKim.CodeVisualizationforPerformanceImprovementofJavaCodeforControllingSmartTrafficSystemintheSmartCity[J].AppliedSciences,2020,10(8).</a:t>
            </a:r>
            <a:endParaRPr lang="zh-CN" altLang="zh-CN" sz="1400" dirty="0" smtClean="0"/>
          </a:p>
          <a:p>
            <a:r>
              <a:rPr lang="en-US" altLang="zh-CN" sz="1400" dirty="0" smtClean="0"/>
              <a:t>[19]</a:t>
            </a:r>
            <a:r>
              <a:rPr lang="en-US" altLang="zh-CN" sz="1400" dirty="0" err="1" smtClean="0"/>
              <a:t>D.H.Kim,K.Y.Chae.InteractiveKinematicsCodeforTransferReactions</a:t>
            </a:r>
            <a:r>
              <a:rPr lang="en-US" altLang="zh-CN" sz="1400" dirty="0" smtClean="0"/>
              <a:t>[J].JournaloftheKoreanPhysicalSociety,2020,76(7).</a:t>
            </a:r>
            <a:endParaRPr lang="zh-CN" altLang="zh-CN" sz="1400" dirty="0" smtClean="0"/>
          </a:p>
          <a:p>
            <a:r>
              <a:rPr lang="en-US" altLang="zh-CN" sz="1400" dirty="0" smtClean="0"/>
              <a:t>[20]S.K.Suhardja,S.Widiyantoro,J.-P.Métaxian,N.Rawlinson,M.Ramdhan,AgusBudi-Santoso.CrustalthicknessbeneathMt.MerapiandMt.Merbabu,CentralJava,Indonesia,inferredfromreceiverfunctionanalysis[J].PhysicsoftheEarthandPlanetaryInteriors,2020,302.</a:t>
            </a:r>
            <a:endParaRPr lang="zh-CN" altLang="zh-CN" sz="1400"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045443" y="4378458"/>
            <a:ext cx="2083199"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err="1" smtClean="0">
                <a:solidFill>
                  <a:schemeClr val="bg1">
                    <a:lumMod val="95000"/>
                  </a:schemeClr>
                </a:solidFill>
                <a:latin typeface="+mj-ea"/>
                <a:ea typeface="+mj-ea"/>
              </a:rPr>
              <a:t>PPTxxx</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选题背景</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031325"/>
          </a:xfrm>
          <a:prstGeom prst="rect">
            <a:avLst/>
          </a:prstGeom>
        </p:spPr>
        <p:txBody>
          <a:bodyPr wrap="square">
            <a:spAutoFit/>
          </a:bodyPr>
          <a:lstStyle/>
          <a:p>
            <a:r>
              <a:rPr lang="zh-CN" altLang="zh-CN" dirty="0" smtClean="0"/>
              <a:t>由于互联网技术的快速发展，使得各部门都是以数字化、信息化、无纸化的发展趋势，随着趋势的发展，各种决策系统、辅助系统也应运而生，其中，美食网站就是其中的重要组成部分</a:t>
            </a:r>
            <a:r>
              <a:rPr lang="en-US" altLang="zh-CN" dirty="0" smtClean="0"/>
              <a:t>[1]</a:t>
            </a:r>
            <a:r>
              <a:rPr lang="zh-CN" altLang="zh-CN" dirty="0" smtClean="0"/>
              <a:t>。</a:t>
            </a:r>
          </a:p>
          <a:p>
            <a:r>
              <a:rPr lang="zh-CN" altLang="zh-CN" dirty="0" smtClean="0"/>
              <a:t>计算机技术出现之前人们使用的管理方法已无法满足现代人们的需求，即人工来完成美食的管理，这种方法存在着工作效率低以及保密性差，易出错等问题，同时还会生成大量的文本和数据，在检索数据时极大不便。而此次设计的美食网站，拥有对信息的快速检索、保存了大量的美食信息，具有信息系统保存的稳定性高和维护成本低等优点，对美食管理的工作效率也能提高。它不仅可以提高管理人员的工作效率，减少工作人员的负担，也可以使美食管理工作的质量得到保障，提高管理水平。</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研究目的及意义</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477328"/>
          </a:xfrm>
          <a:prstGeom prst="rect">
            <a:avLst/>
          </a:prstGeom>
        </p:spPr>
        <p:txBody>
          <a:bodyPr wrap="square">
            <a:spAutoFit/>
          </a:bodyPr>
          <a:lstStyle/>
          <a:p>
            <a:r>
              <a:rPr lang="ar-SA" altLang="zh-CN" dirty="0" smtClean="0"/>
              <a:t>本课题的提出意在开发一个一款基于</a:t>
            </a:r>
            <a:r>
              <a:rPr lang="en-US" altLang="zh-CN" dirty="0" smtClean="0"/>
              <a:t>BS</a:t>
            </a:r>
            <a:r>
              <a:rPr lang="ar-SA" altLang="zh-CN" dirty="0" smtClean="0"/>
              <a:t>的美食网站的设计与实现，它的出发点必须是实用，操作简单，界面友好，让有</a:t>
            </a:r>
            <a:r>
              <a:rPr lang="zh-CN" altLang="zh-CN" dirty="0" smtClean="0"/>
              <a:t>用户</a:t>
            </a:r>
            <a:r>
              <a:rPr lang="ar-SA" altLang="zh-CN" dirty="0" smtClean="0"/>
              <a:t>需求的人群共享同一个信息渠道</a:t>
            </a:r>
            <a:r>
              <a:rPr lang="en-US" altLang="zh-CN" dirty="0" smtClean="0"/>
              <a:t>,</a:t>
            </a:r>
            <a:r>
              <a:rPr lang="ar-SA" altLang="zh-CN" dirty="0" smtClean="0"/>
              <a:t>实现</a:t>
            </a:r>
            <a:r>
              <a:rPr lang="zh-CN" altLang="zh-CN" dirty="0" smtClean="0"/>
              <a:t>用户</a:t>
            </a:r>
            <a:r>
              <a:rPr lang="ar-SA" altLang="zh-CN" dirty="0" smtClean="0"/>
              <a:t>的双方线上、线下互动。近年来</a:t>
            </a:r>
            <a:r>
              <a:rPr lang="zh-CN" altLang="zh-CN" dirty="0" smtClean="0"/>
              <a:t>，随着</a:t>
            </a:r>
            <a:r>
              <a:rPr lang="ar-SA" altLang="zh-CN" dirty="0" smtClean="0"/>
              <a:t>网络平台</a:t>
            </a:r>
            <a:r>
              <a:rPr lang="zh-CN" altLang="zh-CN" dirty="0" smtClean="0"/>
              <a:t>和</a:t>
            </a:r>
            <a:r>
              <a:rPr lang="ar-SA" altLang="zh-CN" dirty="0" smtClean="0"/>
              <a:t>电子媒体</a:t>
            </a:r>
            <a:r>
              <a:rPr lang="zh-CN" altLang="zh-CN" dirty="0" smtClean="0"/>
              <a:t>越来越深入的合作</a:t>
            </a:r>
            <a:r>
              <a:rPr lang="ar-SA" altLang="zh-CN" dirty="0" smtClean="0"/>
              <a:t>，用户</a:t>
            </a:r>
            <a:r>
              <a:rPr lang="zh-CN" altLang="zh-CN" dirty="0" smtClean="0"/>
              <a:t>获得资讯的速度越来越快。同时也能够在第一时间查询到想要的信息</a:t>
            </a:r>
            <a:r>
              <a:rPr lang="ar-SA" altLang="zh-CN" dirty="0" smtClean="0"/>
              <a:t>，</a:t>
            </a:r>
            <a:r>
              <a:rPr lang="zh-CN" altLang="zh-CN" dirty="0" smtClean="0"/>
              <a:t>因此给各用户</a:t>
            </a:r>
            <a:r>
              <a:rPr lang="ar-SA" altLang="zh-CN" dirty="0" smtClean="0"/>
              <a:t>带来</a:t>
            </a:r>
            <a:r>
              <a:rPr lang="zh-CN" altLang="zh-CN" dirty="0" smtClean="0"/>
              <a:t>了</a:t>
            </a:r>
            <a:r>
              <a:rPr lang="ar-SA" altLang="zh-CN" dirty="0" smtClean="0"/>
              <a:t>巨大</a:t>
            </a:r>
            <a:r>
              <a:rPr lang="zh-CN" altLang="zh-CN" dirty="0" smtClean="0"/>
              <a:t>的</a:t>
            </a:r>
            <a:r>
              <a:rPr lang="ar-SA" altLang="zh-CN" dirty="0" smtClean="0"/>
              <a:t>经济效益</a:t>
            </a:r>
            <a:r>
              <a:rPr lang="zh-CN" altLang="zh-CN" dirty="0" smtClean="0"/>
              <a:t>，互联网的出现本身存在的节省资源，提高工作效率以及它的庞大的市场需求等特点，</a:t>
            </a:r>
            <a:r>
              <a:rPr lang="ar-SA" altLang="zh-CN" dirty="0" smtClean="0"/>
              <a:t>用户</a:t>
            </a:r>
            <a:r>
              <a:rPr lang="zh-CN" altLang="zh-CN" dirty="0" smtClean="0"/>
              <a:t>也就</a:t>
            </a:r>
            <a:r>
              <a:rPr lang="ar-SA" altLang="zh-CN" dirty="0" smtClean="0"/>
              <a:t>越来越重视</a:t>
            </a:r>
            <a:r>
              <a:rPr lang="zh-CN" altLang="zh-CN" dirty="0" smtClean="0"/>
              <a:t>美食网站带来的便利</a:t>
            </a:r>
            <a:r>
              <a:rPr lang="ar-SA" altLang="zh-CN" dirty="0" smtClean="0"/>
              <a:t>。</a:t>
            </a:r>
            <a:endParaRPr lang="zh-CN" altLang="zh-CN"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研究的主要内容</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031325"/>
          </a:xfrm>
          <a:prstGeom prst="rect">
            <a:avLst/>
          </a:prstGeom>
        </p:spPr>
        <p:txBody>
          <a:bodyPr wrap="square">
            <a:spAutoFit/>
          </a:bodyPr>
          <a:lstStyle/>
          <a:p>
            <a:r>
              <a:rPr lang="zh-CN" altLang="en-US" dirty="0" smtClean="0"/>
              <a:t>作为一个美食的网络系统，数据流量是非常大的，所以系统的设计必须满足使用方便，操作灵活的要求。所以在设计美食网站应达到以下目标：</a:t>
            </a:r>
          </a:p>
          <a:p>
            <a:r>
              <a:rPr lang="zh-CN" altLang="en-US" dirty="0" smtClean="0"/>
              <a:t>（</a:t>
            </a:r>
            <a:r>
              <a:rPr lang="en-US" altLang="zh-CN" dirty="0" smtClean="0"/>
              <a:t>1</a:t>
            </a:r>
            <a:r>
              <a:rPr lang="zh-CN" altLang="en-US" dirty="0" smtClean="0"/>
              <a:t>）界面要美观友好，检索要快捷简易，数据存储要安全可靠；</a:t>
            </a:r>
          </a:p>
          <a:p>
            <a:r>
              <a:rPr lang="zh-CN" altLang="en-US" dirty="0" smtClean="0"/>
              <a:t>（</a:t>
            </a:r>
            <a:r>
              <a:rPr lang="en-US" altLang="zh-CN" dirty="0" smtClean="0"/>
              <a:t>2</a:t>
            </a:r>
            <a:r>
              <a:rPr lang="zh-CN" altLang="en-US" dirty="0" smtClean="0"/>
              <a:t>）全面展示所有系统信息管理，并可推荐展示最新美食信息；</a:t>
            </a:r>
          </a:p>
          <a:p>
            <a:r>
              <a:rPr lang="zh-CN" altLang="en-US" dirty="0" smtClean="0"/>
              <a:t>（</a:t>
            </a:r>
            <a:r>
              <a:rPr lang="en-US" altLang="zh-CN" dirty="0" smtClean="0"/>
              <a:t>3</a:t>
            </a:r>
            <a:r>
              <a:rPr lang="zh-CN" altLang="en-US" dirty="0" smtClean="0"/>
              <a:t>）便于用户快捷地进行美食信息查询；</a:t>
            </a:r>
          </a:p>
          <a:p>
            <a:r>
              <a:rPr lang="zh-CN" altLang="en-US" dirty="0" smtClean="0"/>
              <a:t>（</a:t>
            </a:r>
            <a:r>
              <a:rPr lang="en-US" altLang="zh-CN" dirty="0" smtClean="0"/>
              <a:t>4</a:t>
            </a:r>
            <a:r>
              <a:rPr lang="zh-CN" altLang="en-US" dirty="0" smtClean="0"/>
              <a:t>）用户可以随时修改自己的基本资料；</a:t>
            </a:r>
          </a:p>
          <a:p>
            <a:r>
              <a:rPr lang="zh-CN" altLang="en-US" dirty="0" smtClean="0"/>
              <a:t>（</a:t>
            </a:r>
            <a:r>
              <a:rPr lang="en-US" altLang="zh-CN" dirty="0" smtClean="0"/>
              <a:t>5</a:t>
            </a:r>
            <a:r>
              <a:rPr lang="zh-CN" altLang="en-US" dirty="0" smtClean="0"/>
              <a:t>）实现美食信息共享的功能；</a:t>
            </a:r>
            <a:endParaRPr lang="zh-CN" altLang="zh-CN" sz="1400" kern="100" dirty="0">
              <a:latin typeface="Calibri"/>
              <a:ea typeface="宋体"/>
              <a:cs typeface="Times New Roman"/>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512273" cy="461665"/>
          </a:xfrm>
          <a:prstGeom prst="rect">
            <a:avLst/>
          </a:prstGeom>
        </p:spPr>
        <p:txBody>
          <a:bodyPr wrap="none">
            <a:spAutoFit/>
          </a:bodyPr>
          <a:lstStyle/>
          <a:p>
            <a:r>
              <a:rPr lang="en-US" altLang="zh-CN" sz="2400" b="1" dirty="0" smtClean="0">
                <a:solidFill>
                  <a:schemeClr val="bg1"/>
                </a:solidFill>
              </a:rPr>
              <a:t> Java</a:t>
            </a:r>
            <a:r>
              <a:rPr lang="zh-CN" altLang="en-US" sz="2400" b="1" dirty="0" smtClean="0">
                <a:solidFill>
                  <a:schemeClr val="bg1"/>
                </a:solidFill>
              </a:rPr>
              <a:t>语言</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B/S结构</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sz="3200" kern="0" dirty="0" smtClean="0">
                <a:solidFill>
                  <a:schemeClr val="bg1"/>
                </a:solidFill>
                <a:latin typeface="黑体" panose="02010609060101010101" charset="-122"/>
                <a:ea typeface="黑体" panose="02010609060101010101" charset="-122"/>
                <a:cs typeface="黑体" panose="02010609060101010101" charset="-122"/>
              </a:rPr>
              <a:t> Java</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语言</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3785652"/>
          </a:xfrm>
          <a:prstGeom prst="rect">
            <a:avLst/>
          </a:prstGeom>
          <a:noFill/>
          <a:ln w="9525">
            <a:noFill/>
          </a:ln>
        </p:spPr>
        <p:txBody>
          <a:bodyPr wrap="square">
            <a:spAutoFit/>
          </a:bodyPr>
          <a:lstStyle/>
          <a:p>
            <a:r>
              <a:rPr lang="en-US" altLang="zh-CN" sz="1600" dirty="0" smtClean="0"/>
              <a:t>java</a:t>
            </a:r>
            <a:r>
              <a:rPr lang="zh-CN" altLang="zh-CN" sz="1600" dirty="0" smtClean="0"/>
              <a:t>是一种面向对象的面向对象编程语言，它不仅吸收了</a:t>
            </a:r>
            <a:r>
              <a:rPr lang="en-US" altLang="zh-CN" sz="1600" dirty="0" smtClean="0"/>
              <a:t>C++</a:t>
            </a:r>
            <a:r>
              <a:rPr lang="zh-CN" altLang="zh-CN" sz="1600" dirty="0" smtClean="0"/>
              <a:t>语言的优点，而且摒弃了</a:t>
            </a:r>
            <a:r>
              <a:rPr lang="en-US" altLang="zh-CN" sz="1600" dirty="0" smtClean="0"/>
              <a:t>C++</a:t>
            </a:r>
            <a:r>
              <a:rPr lang="zh-CN" altLang="zh-CN" sz="1600" dirty="0" smtClean="0"/>
              <a:t>不可理解的多继承和指针的概念，所以</a:t>
            </a:r>
            <a:r>
              <a:rPr lang="en-US" altLang="zh-CN" sz="1600" dirty="0" smtClean="0"/>
              <a:t>Java</a:t>
            </a:r>
            <a:r>
              <a:rPr lang="zh-CN" altLang="zh-CN" sz="1600" dirty="0" smtClean="0"/>
              <a:t>语言功能强大，使用方便。</a:t>
            </a:r>
            <a:r>
              <a:rPr lang="en-US" altLang="zh-CN" sz="1600" dirty="0" smtClean="0"/>
              <a:t>JavaScript</a:t>
            </a:r>
            <a:r>
              <a:rPr lang="zh-CN" altLang="zh-CN" sz="1600" dirty="0" smtClean="0"/>
              <a:t>作为一种动态网页制作技术，</a:t>
            </a:r>
            <a:r>
              <a:rPr lang="en-US" altLang="zh-CN" sz="1600" dirty="0" err="1" smtClean="0"/>
              <a:t>jQuery</a:t>
            </a:r>
            <a:r>
              <a:rPr lang="zh-CN" altLang="zh-CN" sz="1600" dirty="0" smtClean="0"/>
              <a:t>提供了丰富而强大的脚本语言库支持。二者结合使用可以有效提高开发效率和质量。</a:t>
            </a:r>
            <a:r>
              <a:rPr lang="en-US" altLang="zh-CN" sz="1600" dirty="0" smtClean="0"/>
              <a:t>Java</a:t>
            </a:r>
            <a:r>
              <a:rPr lang="zh-CN" altLang="zh-CN" sz="1600" dirty="0" smtClean="0"/>
              <a:t>语言是静态面向对象编程语言的代表，是面向对象理论的优秀实现，使程序员能够优雅地思考复杂的编程。</a:t>
            </a:r>
          </a:p>
          <a:p>
            <a:r>
              <a:rPr lang="en-US" altLang="zh-CN" sz="1600" dirty="0" smtClean="0"/>
              <a:t>Java</a:t>
            </a:r>
            <a:r>
              <a:rPr lang="zh-CN" altLang="zh-CN" sz="1600" dirty="0" smtClean="0"/>
              <a:t>是简单性的、面向对象、分布式、健壮性、安全性、平台独立、可移植性的、多线程、动态性的。它的应用使软件开发过程更加灵活，提高了软件质量，增强了软件可重用性。在当今网络技术迅速发展的情况下，</a:t>
            </a:r>
            <a:r>
              <a:rPr lang="en-US" altLang="zh-CN" sz="1600" dirty="0" smtClean="0"/>
              <a:t>Java</a:t>
            </a:r>
            <a:r>
              <a:rPr lang="zh-CN" altLang="zh-CN" sz="1600" dirty="0" smtClean="0"/>
              <a:t>已成为目前最流行的编程语言之一。</a:t>
            </a:r>
            <a:r>
              <a:rPr lang="en-US" altLang="zh-CN" sz="1600" dirty="0" smtClean="0"/>
              <a:t>Java</a:t>
            </a:r>
            <a:r>
              <a:rPr lang="zh-CN" altLang="zh-CN" sz="1600" dirty="0" smtClean="0"/>
              <a:t>是一种开源语言。</a:t>
            </a:r>
            <a:r>
              <a:rPr lang="en-US" altLang="zh-CN" sz="1600" dirty="0" smtClean="0"/>
              <a:t>Java</a:t>
            </a:r>
            <a:r>
              <a:rPr lang="zh-CN" altLang="zh-CN" sz="1600" dirty="0" smtClean="0"/>
              <a:t>可以编写桌面应用程序、</a:t>
            </a:r>
            <a:r>
              <a:rPr lang="en-US" altLang="zh-CN" sz="1600" dirty="0" smtClean="0"/>
              <a:t>Web</a:t>
            </a:r>
            <a:r>
              <a:rPr lang="zh-CN" altLang="zh-CN" sz="1600" dirty="0" smtClean="0"/>
              <a:t>应用程序、分布式系统、嵌入式系统应用程序等。</a:t>
            </a:r>
            <a:endParaRPr lang="zh-CN" altLang="en-US" sz="1600"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499018" y="3652113"/>
            <a:ext cx="2011680" cy="460375"/>
          </a:xfrm>
          <a:prstGeom prst="rect">
            <a:avLst/>
          </a:prstGeom>
        </p:spPr>
        <p:txBody>
          <a:bodyPr wrap="none">
            <a:spAutoFit/>
          </a:bodyPr>
          <a:lstStyle/>
          <a:p>
            <a:pPr algn="ctr"/>
            <a:r>
              <a:rPr lang="zh-CN" altLang="en-US" sz="2400" b="1" dirty="0">
                <a:solidFill>
                  <a:schemeClr val="bg1"/>
                </a:solidFill>
              </a:rPr>
              <a:t>系统流程分析</a:t>
            </a:r>
          </a:p>
        </p:txBody>
      </p:sp>
      <p:sp>
        <p:nvSpPr>
          <p:cNvPr id="54" name="矩形 53"/>
          <p:cNvSpPr/>
          <p:nvPr/>
        </p:nvSpPr>
        <p:spPr>
          <a:xfrm>
            <a:off x="1729457" y="3652113"/>
            <a:ext cx="2031325" cy="461665"/>
          </a:xfrm>
          <a:prstGeom prst="rect">
            <a:avLst/>
          </a:prstGeom>
        </p:spPr>
        <p:txBody>
          <a:bodyPr wrap="none">
            <a:spAutoFit/>
          </a:bodyPr>
          <a:lstStyle/>
          <a:p>
            <a:pPr algn="ctr"/>
            <a:r>
              <a:rPr lang="zh-CN" altLang="en-US" sz="2400" b="1" dirty="0" smtClean="0">
                <a:solidFill>
                  <a:schemeClr val="bg1"/>
                </a:solidFill>
              </a:rPr>
              <a:t>功能需求分析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TotalTime>
  <Words>1485</Words>
  <Application>Microsoft Office PowerPoint</Application>
  <PresentationFormat>自定义</PresentationFormat>
  <Paragraphs>80</Paragraphs>
  <Slides>21</Slides>
  <Notes>10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23"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27</cp:revision>
  <dcterms:created xsi:type="dcterms:W3CDTF">2019-12-31T02:46:00Z</dcterms:created>
  <dcterms:modified xsi:type="dcterms:W3CDTF">2023-01-12T18:13:11Z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